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8" r:id="rId2"/>
    <p:sldId id="279" r:id="rId3"/>
    <p:sldId id="280" r:id="rId4"/>
    <p:sldId id="272" r:id="rId5"/>
    <p:sldId id="262" r:id="rId6"/>
    <p:sldId id="282" r:id="rId7"/>
    <p:sldId id="290" r:id="rId8"/>
    <p:sldId id="269" r:id="rId9"/>
    <p:sldId id="288" r:id="rId10"/>
    <p:sldId id="266" r:id="rId11"/>
    <p:sldId id="292" r:id="rId12"/>
    <p:sldId id="283" r:id="rId13"/>
    <p:sldId id="289" r:id="rId14"/>
    <p:sldId id="275" r:id="rId15"/>
    <p:sldId id="276" r:id="rId16"/>
    <p:sldId id="256" r:id="rId17"/>
    <p:sldId id="263" r:id="rId18"/>
    <p:sldId id="302" r:id="rId19"/>
    <p:sldId id="291" r:id="rId20"/>
    <p:sldId id="258" r:id="rId21"/>
    <p:sldId id="259" r:id="rId22"/>
    <p:sldId id="260" r:id="rId23"/>
    <p:sldId id="261" r:id="rId24"/>
    <p:sldId id="295" r:id="rId25"/>
    <p:sldId id="296" r:id="rId26"/>
    <p:sldId id="297" r:id="rId27"/>
    <p:sldId id="300" r:id="rId28"/>
    <p:sldId id="298" r:id="rId29"/>
    <p:sldId id="301" r:id="rId30"/>
    <p:sldId id="267" r:id="rId31"/>
    <p:sldId id="284" r:id="rId32"/>
    <p:sldId id="299" r:id="rId33"/>
    <p:sldId id="26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8" d="100"/>
          <a:sy n="78" d="100"/>
        </p:scale>
        <p:origin x="126" y="894"/>
      </p:cViewPr>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52DC4-8462-4EF7-B3BC-39F74D3609DC}"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en-US"/>
        </a:p>
      </dgm:t>
    </dgm:pt>
    <dgm:pt modelId="{3B700974-F88A-4D29-BA69-262032F67DA4}">
      <dgm:prSet phldrT="[Text]"/>
      <dgm:spPr/>
      <dgm:t>
        <a:bodyPr/>
        <a:lstStyle/>
        <a:p>
          <a:r>
            <a:rPr lang="en-US" dirty="0"/>
            <a:t>Amy</a:t>
          </a:r>
        </a:p>
        <a:p>
          <a:r>
            <a:rPr lang="en-US" dirty="0"/>
            <a:t>2019</a:t>
          </a:r>
        </a:p>
      </dgm:t>
    </dgm:pt>
    <dgm:pt modelId="{14F11994-13F1-4BD2-9267-EBF4F88FC604}" type="parTrans" cxnId="{3B771F85-A70C-4D44-A756-7F4473A4451E}">
      <dgm:prSet/>
      <dgm:spPr/>
      <dgm:t>
        <a:bodyPr/>
        <a:lstStyle/>
        <a:p>
          <a:endParaRPr lang="en-US"/>
        </a:p>
      </dgm:t>
    </dgm:pt>
    <dgm:pt modelId="{E6E06CF6-0D68-4BB3-97F7-0B8FA22E47F7}" type="sibTrans" cxnId="{3B771F85-A70C-4D44-A756-7F4473A4451E}">
      <dgm:prSet/>
      <dgm:spPr/>
      <dgm:t>
        <a:bodyPr/>
        <a:lstStyle/>
        <a:p>
          <a:endParaRPr lang="en-US"/>
        </a:p>
      </dgm:t>
    </dgm:pt>
    <dgm:pt modelId="{CC19978F-2C03-49AD-AF69-1430A9C4507E}">
      <dgm:prSet phldrT="[Text]" custT="1"/>
      <dgm:spPr/>
      <dgm:t>
        <a:bodyPr/>
        <a:lstStyle/>
        <a:p>
          <a:r>
            <a:rPr lang="en-US" sz="2400" dirty="0">
              <a:solidFill>
                <a:srgbClr val="FF0000"/>
              </a:solidFill>
            </a:rPr>
            <a:t>Public Speaking </a:t>
          </a:r>
        </a:p>
        <a:p>
          <a:endParaRPr lang="en-US" sz="1200" dirty="0"/>
        </a:p>
        <a:p>
          <a:r>
            <a:rPr lang="en-US" sz="1200" dirty="0"/>
            <a:t>Sectors:</a:t>
          </a:r>
        </a:p>
        <a:p>
          <a:r>
            <a:rPr lang="en-US" sz="1200" dirty="0"/>
            <a:t>Biotechnology</a:t>
          </a:r>
        </a:p>
        <a:p>
          <a:r>
            <a:rPr lang="en-US" sz="1200" dirty="0"/>
            <a:t>Art and Culture</a:t>
          </a:r>
        </a:p>
        <a:p>
          <a:r>
            <a:rPr lang="en-US" sz="1200" dirty="0"/>
            <a:t>Space </a:t>
          </a:r>
        </a:p>
      </dgm:t>
    </dgm:pt>
    <dgm:pt modelId="{E0FBF774-9B19-4402-ABFA-52F03044B1F7}" type="parTrans" cxnId="{B2D82CA8-61FF-4296-8B79-4C3EC68011EA}">
      <dgm:prSet/>
      <dgm:spPr/>
      <dgm:t>
        <a:bodyPr/>
        <a:lstStyle/>
        <a:p>
          <a:endParaRPr lang="en-US"/>
        </a:p>
      </dgm:t>
    </dgm:pt>
    <dgm:pt modelId="{1BDBE0FC-0B6F-4FC4-9321-880A73E86DE9}" type="sibTrans" cxnId="{B2D82CA8-61FF-4296-8B79-4C3EC68011EA}">
      <dgm:prSet/>
      <dgm:spPr/>
      <dgm:t>
        <a:bodyPr/>
        <a:lstStyle/>
        <a:p>
          <a:endParaRPr lang="en-US"/>
        </a:p>
      </dgm:t>
    </dgm:pt>
    <dgm:pt modelId="{372ECA17-C433-4F54-A766-AB587BF24E13}">
      <dgm:prSet phldrT="[Text]" custT="1"/>
      <dgm:spPr/>
      <dgm:t>
        <a:bodyPr/>
        <a:lstStyle/>
        <a:p>
          <a:r>
            <a:rPr lang="en-US" sz="2400" dirty="0">
              <a:solidFill>
                <a:srgbClr val="FF0000"/>
              </a:solidFill>
            </a:rPr>
            <a:t>Events/</a:t>
          </a:r>
        </a:p>
        <a:p>
          <a:r>
            <a:rPr lang="en-US" sz="2400" dirty="0">
              <a:solidFill>
                <a:srgbClr val="FF0000"/>
              </a:solidFill>
            </a:rPr>
            <a:t>Workshop Facilitation</a:t>
          </a:r>
        </a:p>
      </dgm:t>
    </dgm:pt>
    <dgm:pt modelId="{180BEB8B-A2A2-4E43-B770-CC7451F1534A}" type="sibTrans" cxnId="{CBB5E4B1-CC8E-4137-93AF-190EF89FA041}">
      <dgm:prSet/>
      <dgm:spPr/>
      <dgm:t>
        <a:bodyPr/>
        <a:lstStyle/>
        <a:p>
          <a:endParaRPr lang="en-US"/>
        </a:p>
      </dgm:t>
    </dgm:pt>
    <dgm:pt modelId="{15EA663E-DBC9-4F2D-9E8B-849C0395F22C}" type="parTrans" cxnId="{CBB5E4B1-CC8E-4137-93AF-190EF89FA041}">
      <dgm:prSet/>
      <dgm:spPr/>
      <dgm:t>
        <a:bodyPr/>
        <a:lstStyle/>
        <a:p>
          <a:endParaRPr lang="en-US"/>
        </a:p>
      </dgm:t>
    </dgm:pt>
    <dgm:pt modelId="{5A2B2978-AE9B-4FE9-AC65-CEB10A25F5E8}">
      <dgm:prSet phldrT="[Text]" custT="1"/>
      <dgm:spPr/>
      <dgm:t>
        <a:bodyPr/>
        <a:lstStyle/>
        <a:p>
          <a:r>
            <a:rPr lang="en-US" sz="2400" dirty="0">
              <a:solidFill>
                <a:srgbClr val="FF0000"/>
              </a:solidFill>
            </a:rPr>
            <a:t>Twitter</a:t>
          </a:r>
        </a:p>
      </dgm:t>
    </dgm:pt>
    <dgm:pt modelId="{B0207981-DBC6-4C47-A41D-72F68029875C}" type="sibTrans" cxnId="{4BF96B2E-66AF-4E06-8B8B-2DF1D5BF94BB}">
      <dgm:prSet/>
      <dgm:spPr/>
      <dgm:t>
        <a:bodyPr/>
        <a:lstStyle/>
        <a:p>
          <a:endParaRPr lang="en-US"/>
        </a:p>
      </dgm:t>
    </dgm:pt>
    <dgm:pt modelId="{39853025-0693-4438-8042-9C8866E0ACC4}" type="parTrans" cxnId="{4BF96B2E-66AF-4E06-8B8B-2DF1D5BF94BB}">
      <dgm:prSet/>
      <dgm:spPr/>
      <dgm:t>
        <a:bodyPr/>
        <a:lstStyle/>
        <a:p>
          <a:endParaRPr lang="en-US"/>
        </a:p>
      </dgm:t>
    </dgm:pt>
    <dgm:pt modelId="{6CFE8192-BCFF-44B9-8850-8A60AD97DD32}">
      <dgm:prSet phldrT="[Text]" custT="1"/>
      <dgm:spPr/>
      <dgm:t>
        <a:bodyPr/>
        <a:lstStyle/>
        <a:p>
          <a:r>
            <a:rPr lang="en-US" sz="2400" dirty="0">
              <a:solidFill>
                <a:srgbClr val="FF0000"/>
              </a:solidFill>
            </a:rPr>
            <a:t>LinkedIn</a:t>
          </a:r>
        </a:p>
      </dgm:t>
    </dgm:pt>
    <dgm:pt modelId="{09D3831B-3F8C-47F6-A7E6-2BB355F8C901}" type="sibTrans" cxnId="{50897A1A-4CD1-42FA-B1CD-D1A264C2B182}">
      <dgm:prSet/>
      <dgm:spPr/>
      <dgm:t>
        <a:bodyPr/>
        <a:lstStyle/>
        <a:p>
          <a:endParaRPr lang="en-US"/>
        </a:p>
      </dgm:t>
    </dgm:pt>
    <dgm:pt modelId="{D800FEBE-E523-42F1-8328-67A6FF3B746D}" type="parTrans" cxnId="{50897A1A-4CD1-42FA-B1CD-D1A264C2B182}">
      <dgm:prSet/>
      <dgm:spPr/>
      <dgm:t>
        <a:bodyPr/>
        <a:lstStyle/>
        <a:p>
          <a:endParaRPr lang="en-US"/>
        </a:p>
      </dgm:t>
    </dgm:pt>
    <dgm:pt modelId="{185943B2-D46C-4C46-A8BE-DF80753CA938}">
      <dgm:prSet custT="1"/>
      <dgm:spPr/>
      <dgm:t>
        <a:bodyPr/>
        <a:lstStyle/>
        <a:p>
          <a:r>
            <a:rPr lang="en-US" sz="2400" dirty="0">
              <a:solidFill>
                <a:srgbClr val="00B050"/>
              </a:solidFill>
            </a:rPr>
            <a:t>E-Book</a:t>
          </a:r>
        </a:p>
      </dgm:t>
    </dgm:pt>
    <dgm:pt modelId="{46C102A1-E225-4270-84EB-2EF7763FDC7B}" type="parTrans" cxnId="{3E3EE347-2150-4EF0-936C-52BB17E4D85A}">
      <dgm:prSet/>
      <dgm:spPr/>
      <dgm:t>
        <a:bodyPr/>
        <a:lstStyle/>
        <a:p>
          <a:endParaRPr lang="en-US"/>
        </a:p>
      </dgm:t>
    </dgm:pt>
    <dgm:pt modelId="{F47BA763-52D8-42EA-B262-8A682540965B}" type="sibTrans" cxnId="{3E3EE347-2150-4EF0-936C-52BB17E4D85A}">
      <dgm:prSet/>
      <dgm:spPr/>
      <dgm:t>
        <a:bodyPr/>
        <a:lstStyle/>
        <a:p>
          <a:endParaRPr lang="en-US"/>
        </a:p>
      </dgm:t>
    </dgm:pt>
    <dgm:pt modelId="{9237C047-3892-4025-9704-8A85D1E791CF}">
      <dgm:prSet custT="1"/>
      <dgm:spPr/>
      <dgm:t>
        <a:bodyPr/>
        <a:lstStyle/>
        <a:p>
          <a:r>
            <a:rPr lang="en-US" sz="2400" dirty="0">
              <a:solidFill>
                <a:srgbClr val="00B050"/>
              </a:solidFill>
            </a:rPr>
            <a:t>Podcast</a:t>
          </a:r>
        </a:p>
      </dgm:t>
    </dgm:pt>
    <dgm:pt modelId="{6F1EE09A-ED4A-45CF-AC98-0549190C7005}" type="parTrans" cxnId="{A0C232D6-C338-4257-A2F8-870884F65A63}">
      <dgm:prSet/>
      <dgm:spPr/>
      <dgm:t>
        <a:bodyPr/>
        <a:lstStyle/>
        <a:p>
          <a:endParaRPr lang="en-US"/>
        </a:p>
      </dgm:t>
    </dgm:pt>
    <dgm:pt modelId="{DEB7AF74-22B6-460E-A144-5F4DD020282B}" type="sibTrans" cxnId="{A0C232D6-C338-4257-A2F8-870884F65A63}">
      <dgm:prSet/>
      <dgm:spPr/>
      <dgm:t>
        <a:bodyPr/>
        <a:lstStyle/>
        <a:p>
          <a:endParaRPr lang="en-US"/>
        </a:p>
      </dgm:t>
    </dgm:pt>
    <dgm:pt modelId="{EB1C9B23-CE0E-4F8C-8AD9-AFF3701AB955}" type="pres">
      <dgm:prSet presAssocID="{1A652DC4-8462-4EF7-B3BC-39F74D3609DC}" presName="Name0" presStyleCnt="0">
        <dgm:presLayoutVars>
          <dgm:chMax val="1"/>
          <dgm:chPref val="1"/>
          <dgm:dir/>
          <dgm:animOne val="branch"/>
          <dgm:animLvl val="lvl"/>
        </dgm:presLayoutVars>
      </dgm:prSet>
      <dgm:spPr/>
      <dgm:t>
        <a:bodyPr/>
        <a:lstStyle/>
        <a:p>
          <a:endParaRPr lang="en-US"/>
        </a:p>
      </dgm:t>
    </dgm:pt>
    <dgm:pt modelId="{04E86632-1B75-453F-B5AC-99A004B91621}" type="pres">
      <dgm:prSet presAssocID="{3B700974-F88A-4D29-BA69-262032F67DA4}" presName="Parent" presStyleLbl="node0" presStyleIdx="0" presStyleCnt="1">
        <dgm:presLayoutVars>
          <dgm:chMax val="6"/>
          <dgm:chPref val="6"/>
        </dgm:presLayoutVars>
      </dgm:prSet>
      <dgm:spPr/>
      <dgm:t>
        <a:bodyPr/>
        <a:lstStyle/>
        <a:p>
          <a:endParaRPr lang="en-US"/>
        </a:p>
      </dgm:t>
    </dgm:pt>
    <dgm:pt modelId="{F0023274-B6FF-44DE-A9B1-5665664CF481}" type="pres">
      <dgm:prSet presAssocID="{CC19978F-2C03-49AD-AF69-1430A9C4507E}" presName="Accent1" presStyleCnt="0"/>
      <dgm:spPr/>
    </dgm:pt>
    <dgm:pt modelId="{C6852B3F-10E5-42F7-9DB8-11C959EE3791}" type="pres">
      <dgm:prSet presAssocID="{CC19978F-2C03-49AD-AF69-1430A9C4507E}" presName="Accent" presStyleLbl="bgShp" presStyleIdx="0" presStyleCnt="6"/>
      <dgm:spPr/>
    </dgm:pt>
    <dgm:pt modelId="{ABF4E6DB-0C95-4EC2-953A-70E6F92872E1}" type="pres">
      <dgm:prSet presAssocID="{CC19978F-2C03-49AD-AF69-1430A9C4507E}" presName="Child1" presStyleLbl="node1" presStyleIdx="0" presStyleCnt="6">
        <dgm:presLayoutVars>
          <dgm:chMax val="0"/>
          <dgm:chPref val="0"/>
          <dgm:bulletEnabled val="1"/>
        </dgm:presLayoutVars>
      </dgm:prSet>
      <dgm:spPr/>
      <dgm:t>
        <a:bodyPr/>
        <a:lstStyle/>
        <a:p>
          <a:endParaRPr lang="en-US"/>
        </a:p>
      </dgm:t>
    </dgm:pt>
    <dgm:pt modelId="{3D80E996-1F32-4D27-8E1E-4D39B737EA50}" type="pres">
      <dgm:prSet presAssocID="{6CFE8192-BCFF-44B9-8850-8A60AD97DD32}" presName="Accent2" presStyleCnt="0"/>
      <dgm:spPr/>
    </dgm:pt>
    <dgm:pt modelId="{0D90CC7D-8ECA-4512-93AE-A95AE9BF8A0F}" type="pres">
      <dgm:prSet presAssocID="{6CFE8192-BCFF-44B9-8850-8A60AD97DD32}" presName="Accent" presStyleLbl="bgShp" presStyleIdx="1" presStyleCnt="6"/>
      <dgm:spPr/>
    </dgm:pt>
    <dgm:pt modelId="{F42F42F6-DA01-4E5E-A32A-5E6610F66798}" type="pres">
      <dgm:prSet presAssocID="{6CFE8192-BCFF-44B9-8850-8A60AD97DD32}" presName="Child2" presStyleLbl="node1" presStyleIdx="1" presStyleCnt="6">
        <dgm:presLayoutVars>
          <dgm:chMax val="0"/>
          <dgm:chPref val="0"/>
          <dgm:bulletEnabled val="1"/>
        </dgm:presLayoutVars>
      </dgm:prSet>
      <dgm:spPr/>
      <dgm:t>
        <a:bodyPr/>
        <a:lstStyle/>
        <a:p>
          <a:endParaRPr lang="en-US"/>
        </a:p>
      </dgm:t>
    </dgm:pt>
    <dgm:pt modelId="{E27E3D9C-22D7-4640-8C57-7769373C7C7C}" type="pres">
      <dgm:prSet presAssocID="{5A2B2978-AE9B-4FE9-AC65-CEB10A25F5E8}" presName="Accent3" presStyleCnt="0"/>
      <dgm:spPr/>
    </dgm:pt>
    <dgm:pt modelId="{9F53A261-D6AD-4631-B6C5-29B5C1CFF777}" type="pres">
      <dgm:prSet presAssocID="{5A2B2978-AE9B-4FE9-AC65-CEB10A25F5E8}" presName="Accent" presStyleLbl="bgShp" presStyleIdx="2" presStyleCnt="6"/>
      <dgm:spPr/>
    </dgm:pt>
    <dgm:pt modelId="{B446C51A-06BD-43B1-B352-02C14572E2ED}" type="pres">
      <dgm:prSet presAssocID="{5A2B2978-AE9B-4FE9-AC65-CEB10A25F5E8}" presName="Child3" presStyleLbl="node1" presStyleIdx="2" presStyleCnt="6">
        <dgm:presLayoutVars>
          <dgm:chMax val="0"/>
          <dgm:chPref val="0"/>
          <dgm:bulletEnabled val="1"/>
        </dgm:presLayoutVars>
      </dgm:prSet>
      <dgm:spPr/>
      <dgm:t>
        <a:bodyPr/>
        <a:lstStyle/>
        <a:p>
          <a:endParaRPr lang="en-US"/>
        </a:p>
      </dgm:t>
    </dgm:pt>
    <dgm:pt modelId="{7A50A612-5A13-4B05-8066-47619A4BC27A}" type="pres">
      <dgm:prSet presAssocID="{9237C047-3892-4025-9704-8A85D1E791CF}" presName="Accent4" presStyleCnt="0"/>
      <dgm:spPr/>
    </dgm:pt>
    <dgm:pt modelId="{AD84BCEA-3A16-4984-9744-24CA4324CD8C}" type="pres">
      <dgm:prSet presAssocID="{9237C047-3892-4025-9704-8A85D1E791CF}" presName="Accent" presStyleLbl="bgShp" presStyleIdx="3" presStyleCnt="6"/>
      <dgm:spPr/>
    </dgm:pt>
    <dgm:pt modelId="{5A30331B-BA11-41EE-B924-155EF283FCAA}" type="pres">
      <dgm:prSet presAssocID="{9237C047-3892-4025-9704-8A85D1E791CF}" presName="Child4" presStyleLbl="node1" presStyleIdx="3" presStyleCnt="6">
        <dgm:presLayoutVars>
          <dgm:chMax val="0"/>
          <dgm:chPref val="0"/>
          <dgm:bulletEnabled val="1"/>
        </dgm:presLayoutVars>
      </dgm:prSet>
      <dgm:spPr/>
      <dgm:t>
        <a:bodyPr/>
        <a:lstStyle/>
        <a:p>
          <a:endParaRPr lang="en-US"/>
        </a:p>
      </dgm:t>
    </dgm:pt>
    <dgm:pt modelId="{BD00BA8C-9256-4E49-8106-C5CC0DBB2BD0}" type="pres">
      <dgm:prSet presAssocID="{372ECA17-C433-4F54-A766-AB587BF24E13}" presName="Accent5" presStyleCnt="0"/>
      <dgm:spPr/>
    </dgm:pt>
    <dgm:pt modelId="{E31D95E8-8C6B-4180-9B61-A96865EA1784}" type="pres">
      <dgm:prSet presAssocID="{372ECA17-C433-4F54-A766-AB587BF24E13}" presName="Accent" presStyleLbl="bgShp" presStyleIdx="4" presStyleCnt="6"/>
      <dgm:spPr/>
    </dgm:pt>
    <dgm:pt modelId="{636DF2C7-1E0F-45BC-859C-F0A4CE63892F}" type="pres">
      <dgm:prSet presAssocID="{372ECA17-C433-4F54-A766-AB587BF24E13}" presName="Child5" presStyleLbl="node1" presStyleIdx="4" presStyleCnt="6">
        <dgm:presLayoutVars>
          <dgm:chMax val="0"/>
          <dgm:chPref val="0"/>
          <dgm:bulletEnabled val="1"/>
        </dgm:presLayoutVars>
      </dgm:prSet>
      <dgm:spPr/>
      <dgm:t>
        <a:bodyPr/>
        <a:lstStyle/>
        <a:p>
          <a:endParaRPr lang="en-US"/>
        </a:p>
      </dgm:t>
    </dgm:pt>
    <dgm:pt modelId="{CE412B47-A22C-4727-9BC1-69DF8AD1ADA7}" type="pres">
      <dgm:prSet presAssocID="{185943B2-D46C-4C46-A8BE-DF80753CA938}" presName="Accent6" presStyleCnt="0"/>
      <dgm:spPr/>
    </dgm:pt>
    <dgm:pt modelId="{71F9F529-9E1A-4D41-B31C-ED8F8D1108A0}" type="pres">
      <dgm:prSet presAssocID="{185943B2-D46C-4C46-A8BE-DF80753CA938}" presName="Accent" presStyleLbl="bgShp" presStyleIdx="5" presStyleCnt="6"/>
      <dgm:spPr/>
    </dgm:pt>
    <dgm:pt modelId="{6D4B96C9-55DB-4C42-A8C6-EB9E7C203466}" type="pres">
      <dgm:prSet presAssocID="{185943B2-D46C-4C46-A8BE-DF80753CA938}" presName="Child6" presStyleLbl="node1" presStyleIdx="5" presStyleCnt="6">
        <dgm:presLayoutVars>
          <dgm:chMax val="0"/>
          <dgm:chPref val="0"/>
          <dgm:bulletEnabled val="1"/>
        </dgm:presLayoutVars>
      </dgm:prSet>
      <dgm:spPr/>
      <dgm:t>
        <a:bodyPr/>
        <a:lstStyle/>
        <a:p>
          <a:endParaRPr lang="en-US"/>
        </a:p>
      </dgm:t>
    </dgm:pt>
  </dgm:ptLst>
  <dgm:cxnLst>
    <dgm:cxn modelId="{CBB5E4B1-CC8E-4137-93AF-190EF89FA041}" srcId="{3B700974-F88A-4D29-BA69-262032F67DA4}" destId="{372ECA17-C433-4F54-A766-AB587BF24E13}" srcOrd="4" destOrd="0" parTransId="{15EA663E-DBC9-4F2D-9E8B-849C0395F22C}" sibTransId="{180BEB8B-A2A2-4E43-B770-CC7451F1534A}"/>
    <dgm:cxn modelId="{721B4AEE-75F2-4528-A61A-E447B754238E}" type="presOf" srcId="{185943B2-D46C-4C46-A8BE-DF80753CA938}" destId="{6D4B96C9-55DB-4C42-A8C6-EB9E7C203466}" srcOrd="0" destOrd="0" presId="urn:microsoft.com/office/officeart/2011/layout/HexagonRadial"/>
    <dgm:cxn modelId="{A5E89445-541C-4698-B499-2D95209C485C}" type="presOf" srcId="{372ECA17-C433-4F54-A766-AB587BF24E13}" destId="{636DF2C7-1E0F-45BC-859C-F0A4CE63892F}" srcOrd="0" destOrd="0" presId="urn:microsoft.com/office/officeart/2011/layout/HexagonRadial"/>
    <dgm:cxn modelId="{A0C232D6-C338-4257-A2F8-870884F65A63}" srcId="{3B700974-F88A-4D29-BA69-262032F67DA4}" destId="{9237C047-3892-4025-9704-8A85D1E791CF}" srcOrd="3" destOrd="0" parTransId="{6F1EE09A-ED4A-45CF-AC98-0549190C7005}" sibTransId="{DEB7AF74-22B6-460E-A144-5F4DD020282B}"/>
    <dgm:cxn modelId="{A8E55D99-E947-49B9-9BD2-093A064579A5}" type="presOf" srcId="{1A652DC4-8462-4EF7-B3BC-39F74D3609DC}" destId="{EB1C9B23-CE0E-4F8C-8AD9-AFF3701AB955}" srcOrd="0" destOrd="0" presId="urn:microsoft.com/office/officeart/2011/layout/HexagonRadial"/>
    <dgm:cxn modelId="{B2D82CA8-61FF-4296-8B79-4C3EC68011EA}" srcId="{3B700974-F88A-4D29-BA69-262032F67DA4}" destId="{CC19978F-2C03-49AD-AF69-1430A9C4507E}" srcOrd="0" destOrd="0" parTransId="{E0FBF774-9B19-4402-ABFA-52F03044B1F7}" sibTransId="{1BDBE0FC-0B6F-4FC4-9321-880A73E86DE9}"/>
    <dgm:cxn modelId="{3B771F85-A70C-4D44-A756-7F4473A4451E}" srcId="{1A652DC4-8462-4EF7-B3BC-39F74D3609DC}" destId="{3B700974-F88A-4D29-BA69-262032F67DA4}" srcOrd="0" destOrd="0" parTransId="{14F11994-13F1-4BD2-9267-EBF4F88FC604}" sibTransId="{E6E06CF6-0D68-4BB3-97F7-0B8FA22E47F7}"/>
    <dgm:cxn modelId="{4397C4F8-F29F-49A4-B7B7-55688CED9F9D}" type="presOf" srcId="{CC19978F-2C03-49AD-AF69-1430A9C4507E}" destId="{ABF4E6DB-0C95-4EC2-953A-70E6F92872E1}" srcOrd="0" destOrd="0" presId="urn:microsoft.com/office/officeart/2011/layout/HexagonRadial"/>
    <dgm:cxn modelId="{4BF96B2E-66AF-4E06-8B8B-2DF1D5BF94BB}" srcId="{3B700974-F88A-4D29-BA69-262032F67DA4}" destId="{5A2B2978-AE9B-4FE9-AC65-CEB10A25F5E8}" srcOrd="2" destOrd="0" parTransId="{39853025-0693-4438-8042-9C8866E0ACC4}" sibTransId="{B0207981-DBC6-4C47-A41D-72F68029875C}"/>
    <dgm:cxn modelId="{B3A53CC9-798B-4A12-924D-B559EDFE95E3}" type="presOf" srcId="{5A2B2978-AE9B-4FE9-AC65-CEB10A25F5E8}" destId="{B446C51A-06BD-43B1-B352-02C14572E2ED}" srcOrd="0" destOrd="0" presId="urn:microsoft.com/office/officeart/2011/layout/HexagonRadial"/>
    <dgm:cxn modelId="{3E3EE347-2150-4EF0-936C-52BB17E4D85A}" srcId="{3B700974-F88A-4D29-BA69-262032F67DA4}" destId="{185943B2-D46C-4C46-A8BE-DF80753CA938}" srcOrd="5" destOrd="0" parTransId="{46C102A1-E225-4270-84EB-2EF7763FDC7B}" sibTransId="{F47BA763-52D8-42EA-B262-8A682540965B}"/>
    <dgm:cxn modelId="{50897A1A-4CD1-42FA-B1CD-D1A264C2B182}" srcId="{3B700974-F88A-4D29-BA69-262032F67DA4}" destId="{6CFE8192-BCFF-44B9-8850-8A60AD97DD32}" srcOrd="1" destOrd="0" parTransId="{D800FEBE-E523-42F1-8328-67A6FF3B746D}" sibTransId="{09D3831B-3F8C-47F6-A7E6-2BB355F8C901}"/>
    <dgm:cxn modelId="{0C38AB44-48DF-4E61-A4BD-D3AC0E8D08B6}" type="presOf" srcId="{9237C047-3892-4025-9704-8A85D1E791CF}" destId="{5A30331B-BA11-41EE-B924-155EF283FCAA}" srcOrd="0" destOrd="0" presId="urn:microsoft.com/office/officeart/2011/layout/HexagonRadial"/>
    <dgm:cxn modelId="{3274CF4F-1562-432A-9123-7C3F0C704A53}" type="presOf" srcId="{6CFE8192-BCFF-44B9-8850-8A60AD97DD32}" destId="{F42F42F6-DA01-4E5E-A32A-5E6610F66798}" srcOrd="0" destOrd="0" presId="urn:microsoft.com/office/officeart/2011/layout/HexagonRadial"/>
    <dgm:cxn modelId="{79CA538D-5731-46AC-BA10-144BA9CFD775}" type="presOf" srcId="{3B700974-F88A-4D29-BA69-262032F67DA4}" destId="{04E86632-1B75-453F-B5AC-99A004B91621}" srcOrd="0" destOrd="0" presId="urn:microsoft.com/office/officeart/2011/layout/HexagonRadial"/>
    <dgm:cxn modelId="{9F43BBE4-5C0B-47AF-8E5A-F9E40E92FC6D}" type="presParOf" srcId="{EB1C9B23-CE0E-4F8C-8AD9-AFF3701AB955}" destId="{04E86632-1B75-453F-B5AC-99A004B91621}" srcOrd="0" destOrd="0" presId="urn:microsoft.com/office/officeart/2011/layout/HexagonRadial"/>
    <dgm:cxn modelId="{12517DF9-5E57-4F2E-B4B1-C8BF78E9B759}" type="presParOf" srcId="{EB1C9B23-CE0E-4F8C-8AD9-AFF3701AB955}" destId="{F0023274-B6FF-44DE-A9B1-5665664CF481}" srcOrd="1" destOrd="0" presId="urn:microsoft.com/office/officeart/2011/layout/HexagonRadial"/>
    <dgm:cxn modelId="{F2112A0E-774B-4601-9CC4-4EE9715E82A6}" type="presParOf" srcId="{F0023274-B6FF-44DE-A9B1-5665664CF481}" destId="{C6852B3F-10E5-42F7-9DB8-11C959EE3791}" srcOrd="0" destOrd="0" presId="urn:microsoft.com/office/officeart/2011/layout/HexagonRadial"/>
    <dgm:cxn modelId="{5B1C6C8B-3591-4B5D-B750-6262307B8C55}" type="presParOf" srcId="{EB1C9B23-CE0E-4F8C-8AD9-AFF3701AB955}" destId="{ABF4E6DB-0C95-4EC2-953A-70E6F92872E1}" srcOrd="2" destOrd="0" presId="urn:microsoft.com/office/officeart/2011/layout/HexagonRadial"/>
    <dgm:cxn modelId="{EA611323-6A29-48F6-9023-31C9BD05CD21}" type="presParOf" srcId="{EB1C9B23-CE0E-4F8C-8AD9-AFF3701AB955}" destId="{3D80E996-1F32-4D27-8E1E-4D39B737EA50}" srcOrd="3" destOrd="0" presId="urn:microsoft.com/office/officeart/2011/layout/HexagonRadial"/>
    <dgm:cxn modelId="{2306065F-B1C9-4CF6-918E-D0130C7721B4}" type="presParOf" srcId="{3D80E996-1F32-4D27-8E1E-4D39B737EA50}" destId="{0D90CC7D-8ECA-4512-93AE-A95AE9BF8A0F}" srcOrd="0" destOrd="0" presId="urn:microsoft.com/office/officeart/2011/layout/HexagonRadial"/>
    <dgm:cxn modelId="{7B12FAB8-201A-46BE-9879-D2ABBA7C9B0B}" type="presParOf" srcId="{EB1C9B23-CE0E-4F8C-8AD9-AFF3701AB955}" destId="{F42F42F6-DA01-4E5E-A32A-5E6610F66798}" srcOrd="4" destOrd="0" presId="urn:microsoft.com/office/officeart/2011/layout/HexagonRadial"/>
    <dgm:cxn modelId="{8EA405C5-4D66-452A-A9C5-AFCB9C587B18}" type="presParOf" srcId="{EB1C9B23-CE0E-4F8C-8AD9-AFF3701AB955}" destId="{E27E3D9C-22D7-4640-8C57-7769373C7C7C}" srcOrd="5" destOrd="0" presId="urn:microsoft.com/office/officeart/2011/layout/HexagonRadial"/>
    <dgm:cxn modelId="{C7B6E47A-B7D4-45AC-AEA9-59E1C3FC9488}" type="presParOf" srcId="{E27E3D9C-22D7-4640-8C57-7769373C7C7C}" destId="{9F53A261-D6AD-4631-B6C5-29B5C1CFF777}" srcOrd="0" destOrd="0" presId="urn:microsoft.com/office/officeart/2011/layout/HexagonRadial"/>
    <dgm:cxn modelId="{FE79C16D-2E4A-4705-97BF-EFC677AFFCE3}" type="presParOf" srcId="{EB1C9B23-CE0E-4F8C-8AD9-AFF3701AB955}" destId="{B446C51A-06BD-43B1-B352-02C14572E2ED}" srcOrd="6" destOrd="0" presId="urn:microsoft.com/office/officeart/2011/layout/HexagonRadial"/>
    <dgm:cxn modelId="{7541D087-15DC-4F8F-8918-91AB2C5BD0B1}" type="presParOf" srcId="{EB1C9B23-CE0E-4F8C-8AD9-AFF3701AB955}" destId="{7A50A612-5A13-4B05-8066-47619A4BC27A}" srcOrd="7" destOrd="0" presId="urn:microsoft.com/office/officeart/2011/layout/HexagonRadial"/>
    <dgm:cxn modelId="{5257C92E-97D2-4230-82A7-41C198D1BB7E}" type="presParOf" srcId="{7A50A612-5A13-4B05-8066-47619A4BC27A}" destId="{AD84BCEA-3A16-4984-9744-24CA4324CD8C}" srcOrd="0" destOrd="0" presId="urn:microsoft.com/office/officeart/2011/layout/HexagonRadial"/>
    <dgm:cxn modelId="{B8015DFE-1C91-4B6D-AA34-C6B2D74E122A}" type="presParOf" srcId="{EB1C9B23-CE0E-4F8C-8AD9-AFF3701AB955}" destId="{5A30331B-BA11-41EE-B924-155EF283FCAA}" srcOrd="8" destOrd="0" presId="urn:microsoft.com/office/officeart/2011/layout/HexagonRadial"/>
    <dgm:cxn modelId="{15C6857D-C2D8-4C6F-9FC2-6D1B332776D4}" type="presParOf" srcId="{EB1C9B23-CE0E-4F8C-8AD9-AFF3701AB955}" destId="{BD00BA8C-9256-4E49-8106-C5CC0DBB2BD0}" srcOrd="9" destOrd="0" presId="urn:microsoft.com/office/officeart/2011/layout/HexagonRadial"/>
    <dgm:cxn modelId="{E3FC0885-F221-4F0D-98D9-534E914462CE}" type="presParOf" srcId="{BD00BA8C-9256-4E49-8106-C5CC0DBB2BD0}" destId="{E31D95E8-8C6B-4180-9B61-A96865EA1784}" srcOrd="0" destOrd="0" presId="urn:microsoft.com/office/officeart/2011/layout/HexagonRadial"/>
    <dgm:cxn modelId="{98D47C3F-D82D-4ED6-A8E9-6079A8F83497}" type="presParOf" srcId="{EB1C9B23-CE0E-4F8C-8AD9-AFF3701AB955}" destId="{636DF2C7-1E0F-45BC-859C-F0A4CE63892F}" srcOrd="10" destOrd="0" presId="urn:microsoft.com/office/officeart/2011/layout/HexagonRadial"/>
    <dgm:cxn modelId="{FA6BC523-0433-4A9F-BFC0-1DF5E1C795BF}" type="presParOf" srcId="{EB1C9B23-CE0E-4F8C-8AD9-AFF3701AB955}" destId="{CE412B47-A22C-4727-9BC1-69DF8AD1ADA7}" srcOrd="11" destOrd="0" presId="urn:microsoft.com/office/officeart/2011/layout/HexagonRadial"/>
    <dgm:cxn modelId="{5532E847-0BC5-41BE-B127-6ACD6CAFBA0E}" type="presParOf" srcId="{CE412B47-A22C-4727-9BC1-69DF8AD1ADA7}" destId="{71F9F529-9E1A-4D41-B31C-ED8F8D1108A0}" srcOrd="0" destOrd="0" presId="urn:microsoft.com/office/officeart/2011/layout/HexagonRadial"/>
    <dgm:cxn modelId="{66D6A4A0-C4D5-4AB9-8796-E3A411ABABBF}" type="presParOf" srcId="{EB1C9B23-CE0E-4F8C-8AD9-AFF3701AB955}" destId="{6D4B96C9-55DB-4C42-A8C6-EB9E7C20346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90FE1-EE66-45A7-AE78-A5D2816CA52F}"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9E554-80B9-42ED-B3EA-A338D72D2C85}" type="slidenum">
              <a:rPr lang="en-US" smtClean="0"/>
              <a:t>‹#›</a:t>
            </a:fld>
            <a:endParaRPr lang="en-US"/>
          </a:p>
        </p:txBody>
      </p:sp>
    </p:spTree>
    <p:extLst>
      <p:ext uri="{BB962C8B-B14F-4D97-AF65-F5344CB8AC3E}">
        <p14:creationId xmlns:p14="http://schemas.microsoft.com/office/powerpoint/2010/main" val="54222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F14606-5D35-40CA-B96C-7CEB74737627}" type="datetimeFigureOut">
              <a:rPr lang="en-US" smtClean="0"/>
              <a:t>1/25/2019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F5AC142-9B57-4B8B-BA34-4FFBC077B23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930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14606-5D35-40CA-B96C-7CEB74737627}"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C142-9B57-4B8B-BA34-4FFBC077B23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836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14606-5D35-40CA-B96C-7CEB74737627}"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C142-9B57-4B8B-BA34-4FFBC077B23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96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14606-5D35-40CA-B96C-7CEB74737627}"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C142-9B57-4B8B-BA34-4FFBC077B23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587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14606-5D35-40CA-B96C-7CEB74737627}"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C142-9B57-4B8B-BA34-4FFBC077B23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223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F14606-5D35-40CA-B96C-7CEB74737627}"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C142-9B57-4B8B-BA34-4FFBC077B23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86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14606-5D35-40CA-B96C-7CEB74737627}"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AC142-9B57-4B8B-BA34-4FFBC077B23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28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F14606-5D35-40CA-B96C-7CEB74737627}"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AC142-9B57-4B8B-BA34-4FFBC077B23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558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14606-5D35-40CA-B96C-7CEB74737627}"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AC142-9B57-4B8B-BA34-4FFBC077B232}" type="slidenum">
              <a:rPr lang="en-US" smtClean="0"/>
              <a:t>‹#›</a:t>
            </a:fld>
            <a:endParaRPr lang="en-US"/>
          </a:p>
        </p:txBody>
      </p:sp>
    </p:spTree>
    <p:extLst>
      <p:ext uri="{BB962C8B-B14F-4D97-AF65-F5344CB8AC3E}">
        <p14:creationId xmlns:p14="http://schemas.microsoft.com/office/powerpoint/2010/main" val="40194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F14606-5D35-40CA-B96C-7CEB74737627}"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C142-9B57-4B8B-BA34-4FFBC077B23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454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0F14606-5D35-40CA-B96C-7CEB74737627}" type="datetimeFigureOut">
              <a:rPr lang="en-US" smtClean="0"/>
              <a:t>1/25/2019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F5AC142-9B57-4B8B-BA34-4FFBC077B23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098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0F14606-5D35-40CA-B96C-7CEB74737627}" type="datetimeFigureOut">
              <a:rPr lang="en-US" smtClean="0"/>
              <a:t>1/25/2019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F5AC142-9B57-4B8B-BA34-4FFBC077B23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99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musicindi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81643A-35A9-46A0-8D48-DF11FA4283BC}"/>
              </a:ext>
            </a:extLst>
          </p:cNvPr>
          <p:cNvSpPr>
            <a:spLocks noGrp="1"/>
          </p:cNvSpPr>
          <p:nvPr>
            <p:ph type="ctrTitle"/>
          </p:nvPr>
        </p:nvSpPr>
        <p:spPr/>
        <p:txBody>
          <a:bodyPr>
            <a:normAutofit fontScale="90000"/>
          </a:bodyPr>
          <a:lstStyle/>
          <a:p>
            <a:r>
              <a:rPr lang="en-US" dirty="0"/>
              <a:t>Artists and Art in the </a:t>
            </a:r>
            <a:br>
              <a:rPr lang="en-US" dirty="0"/>
            </a:br>
            <a:r>
              <a:rPr lang="en-US" dirty="0"/>
              <a:t>Gig Economy</a:t>
            </a:r>
          </a:p>
        </p:txBody>
      </p:sp>
      <p:sp>
        <p:nvSpPr>
          <p:cNvPr id="5" name="Subtitle 4">
            <a:extLst>
              <a:ext uri="{FF2B5EF4-FFF2-40B4-BE49-F238E27FC236}">
                <a16:creationId xmlns:a16="http://schemas.microsoft.com/office/drawing/2014/main" xmlns="" id="{8D5ACE41-09C7-46BD-8969-2E6051D6C713}"/>
              </a:ext>
            </a:extLst>
          </p:cNvPr>
          <p:cNvSpPr>
            <a:spLocks noGrp="1"/>
          </p:cNvSpPr>
          <p:nvPr>
            <p:ph type="subTitle" idx="1"/>
          </p:nvPr>
        </p:nvSpPr>
        <p:spPr/>
        <p:txBody>
          <a:bodyPr>
            <a:noAutofit/>
          </a:bodyPr>
          <a:lstStyle/>
          <a:p>
            <a:r>
              <a:rPr lang="en-US" sz="2400" dirty="0"/>
              <a:t>Amy Fletcher</a:t>
            </a:r>
          </a:p>
          <a:p>
            <a:r>
              <a:rPr lang="en-US" sz="2400" dirty="0"/>
              <a:t>Knoxville Arts Alliance</a:t>
            </a:r>
          </a:p>
          <a:p>
            <a:r>
              <a:rPr lang="en-US" sz="2400" dirty="0"/>
              <a:t>January 24, 2019</a:t>
            </a:r>
          </a:p>
          <a:p>
            <a:r>
              <a:rPr lang="en-US" sz="2400" dirty="0"/>
              <a:t>Contact:   amyfletcher@protonmail.com</a:t>
            </a:r>
          </a:p>
        </p:txBody>
      </p:sp>
    </p:spTree>
    <p:extLst>
      <p:ext uri="{BB962C8B-B14F-4D97-AF65-F5344CB8AC3E}">
        <p14:creationId xmlns:p14="http://schemas.microsoft.com/office/powerpoint/2010/main" val="331060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DB9F6-53C1-46BC-BC39-0E8DB56FB646}"/>
              </a:ext>
            </a:extLst>
          </p:cNvPr>
          <p:cNvSpPr>
            <a:spLocks noGrp="1"/>
          </p:cNvSpPr>
          <p:nvPr>
            <p:ph type="title"/>
          </p:nvPr>
        </p:nvSpPr>
        <p:spPr/>
        <p:txBody>
          <a:bodyPr/>
          <a:lstStyle/>
          <a:p>
            <a:r>
              <a:rPr lang="en-US" dirty="0"/>
              <a:t>Promises of Blockchain</a:t>
            </a:r>
          </a:p>
        </p:txBody>
      </p:sp>
      <p:sp>
        <p:nvSpPr>
          <p:cNvPr id="3" name="Content Placeholder 2">
            <a:extLst>
              <a:ext uri="{FF2B5EF4-FFF2-40B4-BE49-F238E27FC236}">
                <a16:creationId xmlns:a16="http://schemas.microsoft.com/office/drawing/2014/main" xmlns="" id="{D2D5FF06-BF7B-4EDB-A5F2-01945A9FBED8}"/>
              </a:ext>
            </a:extLst>
          </p:cNvPr>
          <p:cNvSpPr>
            <a:spLocks noGrp="1"/>
          </p:cNvSpPr>
          <p:nvPr>
            <p:ph idx="1"/>
          </p:nvPr>
        </p:nvSpPr>
        <p:spPr/>
        <p:txBody>
          <a:bodyPr/>
          <a:lstStyle/>
          <a:p>
            <a:r>
              <a:rPr lang="en-US" dirty="0"/>
              <a:t>1. Driving digital art sales through digital scarcity</a:t>
            </a:r>
            <a:br>
              <a:rPr lang="en-US" dirty="0"/>
            </a:br>
            <a:r>
              <a:rPr lang="en-US" dirty="0"/>
              <a:t>2. Democratizing fine art investment</a:t>
            </a:r>
            <a:br>
              <a:rPr lang="en-US" dirty="0"/>
            </a:br>
            <a:r>
              <a:rPr lang="en-US" dirty="0"/>
              <a:t>3. Improving provenance and reducing art forgery</a:t>
            </a:r>
            <a:br>
              <a:rPr lang="en-US" dirty="0"/>
            </a:br>
            <a:r>
              <a:rPr lang="en-US" dirty="0"/>
              <a:t>4. Creating a more ethical way of paying artists</a:t>
            </a:r>
          </a:p>
        </p:txBody>
      </p:sp>
    </p:spTree>
    <p:extLst>
      <p:ext uri="{BB962C8B-B14F-4D97-AF65-F5344CB8AC3E}">
        <p14:creationId xmlns:p14="http://schemas.microsoft.com/office/powerpoint/2010/main" val="175620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3271F4C-BA78-45AB-86F6-5165E990C8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004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306280-9816-4715-8A2D-B305AC7E5E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690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ABA2349-40A3-4B07-8CA8-9D81D185F2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959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FDD0D-F8DA-4504-AEE4-6CA29A74F66E}"/>
              </a:ext>
            </a:extLst>
          </p:cNvPr>
          <p:cNvSpPr>
            <a:spLocks noGrp="1"/>
          </p:cNvSpPr>
          <p:nvPr>
            <p:ph type="title"/>
          </p:nvPr>
        </p:nvSpPr>
        <p:spPr/>
        <p:txBody>
          <a:bodyPr/>
          <a:lstStyle/>
          <a:p>
            <a:r>
              <a:rPr lang="en-US" dirty="0"/>
              <a:t>Paul </a:t>
            </a:r>
            <a:r>
              <a:rPr lang="en-US" dirty="0" err="1"/>
              <a:t>Pacifico</a:t>
            </a:r>
            <a:r>
              <a:rPr lang="en-US" dirty="0"/>
              <a:t>. CEO of the </a:t>
            </a:r>
            <a:r>
              <a:rPr lang="en-US" dirty="0">
                <a:hlinkClick r:id="rId2"/>
              </a:rPr>
              <a:t>Association of Independent Music (</a:t>
            </a:r>
            <a:r>
              <a:rPr lang="en-US" dirty="0"/>
              <a:t>AIM)</a:t>
            </a:r>
          </a:p>
        </p:txBody>
      </p:sp>
      <p:sp>
        <p:nvSpPr>
          <p:cNvPr id="3" name="Content Placeholder 2">
            <a:extLst>
              <a:ext uri="{FF2B5EF4-FFF2-40B4-BE49-F238E27FC236}">
                <a16:creationId xmlns:a16="http://schemas.microsoft.com/office/drawing/2014/main" xmlns="" id="{40EC99DD-4B71-4AB3-AE8F-F5CDCE1AA433}"/>
              </a:ext>
            </a:extLst>
          </p:cNvPr>
          <p:cNvSpPr>
            <a:spLocks noGrp="1"/>
          </p:cNvSpPr>
          <p:nvPr>
            <p:ph idx="1"/>
          </p:nvPr>
        </p:nvSpPr>
        <p:spPr/>
        <p:txBody>
          <a:bodyPr>
            <a:normAutofit/>
          </a:bodyPr>
          <a:lstStyle/>
          <a:p>
            <a:r>
              <a:rPr lang="en-US" sz="2400" i="1" dirty="0"/>
              <a:t>Artists today are pretty much by definition music entrepreneurs and owner-operated companies, building their businesses and their brands. For them, technology has been the principle driver, reducing the barriers to entry in terms of lower costs and the democratization of industry supply chain resources, such as production equipment and support services.</a:t>
            </a:r>
          </a:p>
        </p:txBody>
      </p:sp>
    </p:spTree>
    <p:extLst>
      <p:ext uri="{BB962C8B-B14F-4D97-AF65-F5344CB8AC3E}">
        <p14:creationId xmlns:p14="http://schemas.microsoft.com/office/powerpoint/2010/main" val="114844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C7DC9-F7C7-4611-A012-BE4439012911}"/>
              </a:ext>
            </a:extLst>
          </p:cNvPr>
          <p:cNvSpPr>
            <a:spLocks noGrp="1"/>
          </p:cNvSpPr>
          <p:nvPr>
            <p:ph type="title"/>
          </p:nvPr>
        </p:nvSpPr>
        <p:spPr/>
        <p:txBody>
          <a:bodyPr/>
          <a:lstStyle/>
          <a:p>
            <a:r>
              <a:rPr lang="en-US" dirty="0"/>
              <a:t>William Deresiewicz, The Atlantic</a:t>
            </a:r>
          </a:p>
        </p:txBody>
      </p:sp>
      <p:sp>
        <p:nvSpPr>
          <p:cNvPr id="3" name="Content Placeholder 2">
            <a:extLst>
              <a:ext uri="{FF2B5EF4-FFF2-40B4-BE49-F238E27FC236}">
                <a16:creationId xmlns:a16="http://schemas.microsoft.com/office/drawing/2014/main" xmlns="" id="{B2D8622B-6CE6-4470-BF84-A9862871A2FE}"/>
              </a:ext>
            </a:extLst>
          </p:cNvPr>
          <p:cNvSpPr>
            <a:spLocks noGrp="1"/>
          </p:cNvSpPr>
          <p:nvPr>
            <p:ph idx="1"/>
          </p:nvPr>
        </p:nvSpPr>
        <p:spPr/>
        <p:txBody>
          <a:bodyPr>
            <a:normAutofit/>
          </a:bodyPr>
          <a:lstStyle/>
          <a:p>
            <a:r>
              <a:rPr lang="en-US" sz="2400" i="1" dirty="0"/>
              <a:t>Everyone is in a budget squeeze: downsizing, outsourcing, merging, or collapsing. Now we’re all supposed to be our own boss, our own business: our own agent; our own label; our own marketing, production, and accounting departments. Entrepreneurialism is being sold to us as an opportunity. It is, by and large, a necessity. Everybody understands by now that nobody can count on a job.</a:t>
            </a:r>
          </a:p>
        </p:txBody>
      </p:sp>
    </p:spTree>
    <p:extLst>
      <p:ext uri="{BB962C8B-B14F-4D97-AF65-F5344CB8AC3E}">
        <p14:creationId xmlns:p14="http://schemas.microsoft.com/office/powerpoint/2010/main" val="351966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C9D61-A78F-4E3F-B58F-C14EEB18A0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642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5C72E-A3B4-42AE-A7E9-DA7412F3C014}"/>
              </a:ext>
            </a:extLst>
          </p:cNvPr>
          <p:cNvSpPr>
            <a:spLocks noGrp="1"/>
          </p:cNvSpPr>
          <p:nvPr>
            <p:ph type="title"/>
          </p:nvPr>
        </p:nvSpPr>
        <p:spPr/>
        <p:txBody>
          <a:bodyPr/>
          <a:lstStyle/>
          <a:p>
            <a:r>
              <a:rPr lang="en-US" dirty="0"/>
              <a:t>Platforms and Tools</a:t>
            </a:r>
          </a:p>
        </p:txBody>
      </p:sp>
      <p:sp>
        <p:nvSpPr>
          <p:cNvPr id="3" name="Text Placeholder 2">
            <a:extLst>
              <a:ext uri="{FF2B5EF4-FFF2-40B4-BE49-F238E27FC236}">
                <a16:creationId xmlns:a16="http://schemas.microsoft.com/office/drawing/2014/main" xmlns="" id="{4E96EC75-C34A-4BCB-8BEA-43B08EE70F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421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07F303D-E3E1-4F25-A3B5-29C37B87D9C5}"/>
              </a:ext>
            </a:extLst>
          </p:cNvPr>
          <p:cNvSpPr>
            <a:spLocks noGrp="1"/>
          </p:cNvSpPr>
          <p:nvPr>
            <p:ph type="title"/>
          </p:nvPr>
        </p:nvSpPr>
        <p:spPr/>
        <p:txBody>
          <a:bodyPr/>
          <a:lstStyle/>
          <a:p>
            <a:r>
              <a:rPr lang="en-US" dirty="0"/>
              <a:t>Platform possibilities</a:t>
            </a:r>
          </a:p>
        </p:txBody>
      </p:sp>
      <p:sp>
        <p:nvSpPr>
          <p:cNvPr id="5" name="Content Placeholder 4">
            <a:extLst>
              <a:ext uri="{FF2B5EF4-FFF2-40B4-BE49-F238E27FC236}">
                <a16:creationId xmlns:a16="http://schemas.microsoft.com/office/drawing/2014/main" xmlns="" id="{2F7FFAE3-FF5A-40B9-ABD6-05FE2A93C24D}"/>
              </a:ext>
            </a:extLst>
          </p:cNvPr>
          <p:cNvSpPr>
            <a:spLocks noGrp="1"/>
          </p:cNvSpPr>
          <p:nvPr>
            <p:ph idx="1"/>
          </p:nvPr>
        </p:nvSpPr>
        <p:spPr/>
        <p:txBody>
          <a:bodyPr/>
          <a:lstStyle/>
          <a:p>
            <a:r>
              <a:rPr lang="en-US" dirty="0">
                <a:solidFill>
                  <a:srgbClr val="0070C0"/>
                </a:solidFill>
              </a:rPr>
              <a:t>Website	Speaking		Affiliates		Google+		Book/</a:t>
            </a:r>
            <a:r>
              <a:rPr lang="en-US" dirty="0" err="1">
                <a:solidFill>
                  <a:srgbClr val="0070C0"/>
                </a:solidFill>
              </a:rPr>
              <a:t>Ebook</a:t>
            </a:r>
            <a:endParaRPr lang="en-US" dirty="0">
              <a:solidFill>
                <a:srgbClr val="0070C0"/>
              </a:solidFill>
            </a:endParaRPr>
          </a:p>
          <a:p>
            <a:endParaRPr lang="en-US" dirty="0">
              <a:solidFill>
                <a:srgbClr val="0070C0"/>
              </a:solidFill>
            </a:endParaRPr>
          </a:p>
          <a:p>
            <a:r>
              <a:rPr lang="en-US" dirty="0">
                <a:solidFill>
                  <a:srgbClr val="0070C0"/>
                </a:solidFill>
              </a:rPr>
              <a:t>Event		Workshop	TV/Radio	Instagram	Webinar/Podcast</a:t>
            </a:r>
          </a:p>
          <a:p>
            <a:endParaRPr lang="en-US" dirty="0">
              <a:solidFill>
                <a:srgbClr val="0070C0"/>
              </a:solidFill>
            </a:endParaRPr>
          </a:p>
          <a:p>
            <a:r>
              <a:rPr lang="en-US" dirty="0">
                <a:solidFill>
                  <a:srgbClr val="0070C0"/>
                </a:solidFill>
              </a:rPr>
              <a:t>Joint Venture	Networking	LinkedIn		Facebook	Blog</a:t>
            </a:r>
          </a:p>
          <a:p>
            <a:endParaRPr lang="en-US" dirty="0">
              <a:solidFill>
                <a:srgbClr val="0070C0"/>
              </a:solidFill>
            </a:endParaRPr>
          </a:p>
          <a:p>
            <a:r>
              <a:rPr lang="en-US" dirty="0">
                <a:solidFill>
                  <a:srgbClr val="0070C0"/>
                </a:solidFill>
              </a:rPr>
              <a:t>Twitter	Editorials	Blog		Pinterest	</a:t>
            </a:r>
            <a:r>
              <a:rPr lang="en-US" dirty="0" err="1">
                <a:solidFill>
                  <a:srgbClr val="0070C0"/>
                </a:solidFill>
              </a:rPr>
              <a:t>SnapChat</a:t>
            </a:r>
            <a:endParaRPr lang="en-US" dirty="0">
              <a:solidFill>
                <a:srgbClr val="0070C0"/>
              </a:solidFill>
            </a:endParaRPr>
          </a:p>
        </p:txBody>
      </p:sp>
    </p:spTree>
    <p:extLst>
      <p:ext uri="{BB962C8B-B14F-4D97-AF65-F5344CB8AC3E}">
        <p14:creationId xmlns:p14="http://schemas.microsoft.com/office/powerpoint/2010/main" val="132170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3986940-6924-4DAD-889F-7E881223E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586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EEC47-6755-4D29-A185-F3C34B0A6387}"/>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xmlns="" id="{C73602D9-2FDB-4F4E-917F-06A369E13A9D}"/>
              </a:ext>
            </a:extLst>
          </p:cNvPr>
          <p:cNvSpPr>
            <a:spLocks noGrp="1"/>
          </p:cNvSpPr>
          <p:nvPr>
            <p:ph idx="1"/>
          </p:nvPr>
        </p:nvSpPr>
        <p:spPr/>
        <p:txBody>
          <a:bodyPr/>
          <a:lstStyle/>
          <a:p>
            <a:r>
              <a:rPr lang="en-US" dirty="0"/>
              <a:t>Introductions</a:t>
            </a:r>
          </a:p>
          <a:p>
            <a:r>
              <a:rPr lang="en-US" dirty="0"/>
              <a:t>Overview of artists in the gig economy: key themes</a:t>
            </a:r>
          </a:p>
          <a:p>
            <a:r>
              <a:rPr lang="en-US" dirty="0"/>
              <a:t>Overview of digital platforms, tools, and opportunities</a:t>
            </a:r>
          </a:p>
          <a:p>
            <a:r>
              <a:rPr lang="en-US" dirty="0"/>
              <a:t>Some lessons (personal) learned</a:t>
            </a:r>
          </a:p>
          <a:p>
            <a:r>
              <a:rPr lang="en-US" dirty="0"/>
              <a:t>Example: Amy’s Personal Platform</a:t>
            </a:r>
          </a:p>
        </p:txBody>
      </p:sp>
    </p:spTree>
    <p:extLst>
      <p:ext uri="{BB962C8B-B14F-4D97-AF65-F5344CB8AC3E}">
        <p14:creationId xmlns:p14="http://schemas.microsoft.com/office/powerpoint/2010/main" val="284633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982994-32AD-4BAD-A9B6-FDFB46E0F5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533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0EA548-ECE0-490E-953C-F7D97AA33A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169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15A422A-1E93-4FBA-A5D2-393F0080C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87250" cy="6858000"/>
          </a:xfrm>
          <a:prstGeom prst="rect">
            <a:avLst/>
          </a:prstGeom>
        </p:spPr>
      </p:pic>
    </p:spTree>
    <p:extLst>
      <p:ext uri="{BB962C8B-B14F-4D97-AF65-F5344CB8AC3E}">
        <p14:creationId xmlns:p14="http://schemas.microsoft.com/office/powerpoint/2010/main" val="405034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91712C-FAF5-4B6E-A51C-FCA4DCD463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252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7B046-E154-44B4-9D57-A70CCE0F8228}"/>
              </a:ext>
            </a:extLst>
          </p:cNvPr>
          <p:cNvSpPr>
            <a:spLocks noGrp="1"/>
          </p:cNvSpPr>
          <p:nvPr>
            <p:ph type="title"/>
          </p:nvPr>
        </p:nvSpPr>
        <p:spPr/>
        <p:txBody>
          <a:bodyPr/>
          <a:lstStyle/>
          <a:p>
            <a:r>
              <a:rPr lang="en-US" dirty="0"/>
              <a:t>Some Lessons Learned</a:t>
            </a:r>
          </a:p>
        </p:txBody>
      </p:sp>
      <p:sp>
        <p:nvSpPr>
          <p:cNvPr id="3" name="Text Placeholder 2">
            <a:extLst>
              <a:ext uri="{FF2B5EF4-FFF2-40B4-BE49-F238E27FC236}">
                <a16:creationId xmlns:a16="http://schemas.microsoft.com/office/drawing/2014/main" xmlns="" id="{FC89EF25-3F8B-4C5B-AA72-28FD4970A0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967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B3FB9F-0FBD-4BC1-948A-37FA76965520}"/>
              </a:ext>
            </a:extLst>
          </p:cNvPr>
          <p:cNvSpPr>
            <a:spLocks noGrp="1"/>
          </p:cNvSpPr>
          <p:nvPr>
            <p:ph type="title"/>
          </p:nvPr>
        </p:nvSpPr>
        <p:spPr/>
        <p:txBody>
          <a:bodyPr/>
          <a:lstStyle/>
          <a:p>
            <a:r>
              <a:rPr lang="en-US" dirty="0"/>
              <a:t>Do not be all things to all people</a:t>
            </a:r>
          </a:p>
        </p:txBody>
      </p:sp>
    </p:spTree>
    <p:extLst>
      <p:ext uri="{BB962C8B-B14F-4D97-AF65-F5344CB8AC3E}">
        <p14:creationId xmlns:p14="http://schemas.microsoft.com/office/powerpoint/2010/main" val="228877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2E0E4-9CBC-4683-8148-6AB8DB0DED73}"/>
              </a:ext>
            </a:extLst>
          </p:cNvPr>
          <p:cNvSpPr>
            <a:spLocks noGrp="1"/>
          </p:cNvSpPr>
          <p:nvPr>
            <p:ph type="title"/>
          </p:nvPr>
        </p:nvSpPr>
        <p:spPr/>
        <p:txBody>
          <a:bodyPr/>
          <a:lstStyle/>
          <a:p>
            <a:r>
              <a:rPr lang="en-US" dirty="0"/>
              <a:t>FOMO is </a:t>
            </a:r>
            <a:r>
              <a:rPr lang="en-US" dirty="0" err="1"/>
              <a:t>destructivE</a:t>
            </a:r>
            <a:endParaRPr lang="en-US" dirty="0"/>
          </a:p>
        </p:txBody>
      </p:sp>
    </p:spTree>
    <p:extLst>
      <p:ext uri="{BB962C8B-B14F-4D97-AF65-F5344CB8AC3E}">
        <p14:creationId xmlns:p14="http://schemas.microsoft.com/office/powerpoint/2010/main" val="152939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790664A-71B6-4F5C-AAFA-A60E716B016B}"/>
              </a:ext>
            </a:extLst>
          </p:cNvPr>
          <p:cNvSpPr>
            <a:spLocks noGrp="1"/>
          </p:cNvSpPr>
          <p:nvPr>
            <p:ph type="title"/>
          </p:nvPr>
        </p:nvSpPr>
        <p:spPr/>
        <p:txBody>
          <a:bodyPr/>
          <a:lstStyle/>
          <a:p>
            <a:r>
              <a:rPr lang="en-US" dirty="0"/>
              <a:t>Do not subsidize your own career</a:t>
            </a:r>
          </a:p>
        </p:txBody>
      </p:sp>
    </p:spTree>
    <p:extLst>
      <p:ext uri="{BB962C8B-B14F-4D97-AF65-F5344CB8AC3E}">
        <p14:creationId xmlns:p14="http://schemas.microsoft.com/office/powerpoint/2010/main" val="14289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4B341-397F-4895-9F54-5396C8B4C861}"/>
              </a:ext>
            </a:extLst>
          </p:cNvPr>
          <p:cNvSpPr>
            <a:spLocks noGrp="1"/>
          </p:cNvSpPr>
          <p:nvPr>
            <p:ph type="title"/>
          </p:nvPr>
        </p:nvSpPr>
        <p:spPr/>
        <p:txBody>
          <a:bodyPr/>
          <a:lstStyle/>
          <a:p>
            <a:r>
              <a:rPr lang="en-US" dirty="0"/>
              <a:t>Beginner’s Mind</a:t>
            </a:r>
          </a:p>
        </p:txBody>
      </p:sp>
    </p:spTree>
    <p:extLst>
      <p:ext uri="{BB962C8B-B14F-4D97-AF65-F5344CB8AC3E}">
        <p14:creationId xmlns:p14="http://schemas.microsoft.com/office/powerpoint/2010/main" val="2489109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08297F93-2BB6-4B5D-96AA-1D4132DF6368}"/>
              </a:ext>
            </a:extLst>
          </p:cNvPr>
          <p:cNvGraphicFramePr>
            <a:graphicFrameLocks noGrp="1"/>
          </p:cNvGraphicFramePr>
          <p:nvPr>
            <p:ph idx="4294967295"/>
            <p:extLst>
              <p:ext uri="{D42A27DB-BD31-4B8C-83A1-F6EECF244321}">
                <p14:modId xmlns:p14="http://schemas.microsoft.com/office/powerpoint/2010/main" val="2028408004"/>
              </p:ext>
            </p:extLst>
          </p:nvPr>
        </p:nvGraphicFramePr>
        <p:xfrm>
          <a:off x="1" y="123825"/>
          <a:ext cx="12192000" cy="652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84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6B448AC-5D44-42CD-B76A-A6A74C36B745}"/>
              </a:ext>
            </a:extLst>
          </p:cNvPr>
          <p:cNvSpPr>
            <a:spLocks noGrp="1"/>
          </p:cNvSpPr>
          <p:nvPr>
            <p:ph type="title"/>
          </p:nvPr>
        </p:nvSpPr>
        <p:spPr/>
        <p:txBody>
          <a:bodyPr/>
          <a:lstStyle/>
          <a:p>
            <a:r>
              <a:rPr lang="en-US" dirty="0"/>
              <a:t>Me</a:t>
            </a:r>
          </a:p>
        </p:txBody>
      </p:sp>
      <p:sp>
        <p:nvSpPr>
          <p:cNvPr id="5" name="Content Placeholder 4">
            <a:extLst>
              <a:ext uri="{FF2B5EF4-FFF2-40B4-BE49-F238E27FC236}">
                <a16:creationId xmlns:a16="http://schemas.microsoft.com/office/drawing/2014/main" xmlns="" id="{A91FCF87-4A53-4B5D-B1A6-A5574C8640F3}"/>
              </a:ext>
            </a:extLst>
          </p:cNvPr>
          <p:cNvSpPr>
            <a:spLocks noGrp="1"/>
          </p:cNvSpPr>
          <p:nvPr>
            <p:ph idx="1"/>
          </p:nvPr>
        </p:nvSpPr>
        <p:spPr/>
        <p:txBody>
          <a:bodyPr/>
          <a:lstStyle/>
          <a:p>
            <a:r>
              <a:rPr lang="en-US" dirty="0"/>
              <a:t>Associate Professor at University of Canterbury (NZ)</a:t>
            </a:r>
          </a:p>
          <a:p>
            <a:pPr lvl="1"/>
            <a:r>
              <a:rPr lang="en-US" dirty="0"/>
              <a:t>Public speaking</a:t>
            </a:r>
          </a:p>
          <a:p>
            <a:pPr lvl="1"/>
            <a:r>
              <a:rPr lang="en-US" dirty="0"/>
              <a:t>Consultancy – working with organizations on disruptive change and strategy</a:t>
            </a:r>
          </a:p>
          <a:p>
            <a:pPr lvl="1"/>
            <a:r>
              <a:rPr lang="en-US" dirty="0"/>
              <a:t>Foresight practitioner</a:t>
            </a:r>
          </a:p>
          <a:p>
            <a:pPr lvl="2"/>
            <a:r>
              <a:rPr lang="en-US" dirty="0"/>
              <a:t>(University of Houston, Jan 2019, Certificate in Professional Foresight)</a:t>
            </a:r>
          </a:p>
        </p:txBody>
      </p:sp>
    </p:spTree>
    <p:extLst>
      <p:ext uri="{BB962C8B-B14F-4D97-AF65-F5344CB8AC3E}">
        <p14:creationId xmlns:p14="http://schemas.microsoft.com/office/powerpoint/2010/main" val="1677532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5G economy">
            <a:extLst>
              <a:ext uri="{FF2B5EF4-FFF2-40B4-BE49-F238E27FC236}">
                <a16:creationId xmlns:a16="http://schemas.microsoft.com/office/drawing/2014/main" xmlns="" id="{C2CA3C15-3434-47DD-A907-70B9CDFE86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30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C870E7D-49AE-4605-A195-AB25818E47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631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7AEF-E7AA-43A2-934F-33876F61774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xmlns="" id="{72597C44-45C3-40BD-B568-CBBB4067190A}"/>
              </a:ext>
            </a:extLst>
          </p:cNvPr>
          <p:cNvSpPr>
            <a:spLocks noGrp="1"/>
          </p:cNvSpPr>
          <p:nvPr>
            <p:ph type="body" idx="1"/>
          </p:nvPr>
        </p:nvSpPr>
        <p:spPr/>
        <p:txBody>
          <a:bodyPr/>
          <a:lstStyle/>
          <a:p>
            <a:r>
              <a:rPr lang="en-US" dirty="0"/>
              <a:t>AmyFletcher@protonmail.com</a:t>
            </a:r>
          </a:p>
        </p:txBody>
      </p:sp>
    </p:spTree>
    <p:extLst>
      <p:ext uri="{BB962C8B-B14F-4D97-AF65-F5344CB8AC3E}">
        <p14:creationId xmlns:p14="http://schemas.microsoft.com/office/powerpoint/2010/main" val="364874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ockchain">
            <a:extLst>
              <a:ext uri="{FF2B5EF4-FFF2-40B4-BE49-F238E27FC236}">
                <a16:creationId xmlns:a16="http://schemas.microsoft.com/office/drawing/2014/main" xmlns="" id="{CED93601-E91A-4182-8F98-A313F27FA1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1"/>
            <a:ext cx="12252960" cy="70143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803D72BF-8AC9-4639-BEFF-1623578B6876}"/>
              </a:ext>
            </a:extLst>
          </p:cNvPr>
          <p:cNvSpPr>
            <a:spLocks noGrp="1"/>
          </p:cNvSpPr>
          <p:nvPr>
            <p:ph type="ftr" sz="quarter" idx="11"/>
          </p:nvPr>
        </p:nvSpPr>
        <p:spPr/>
        <p:txBody>
          <a:bodyPr/>
          <a:lstStyle/>
          <a:p>
            <a:r>
              <a:rPr lang="en-US"/>
              <a:t>Source: Wikimedia Commons, https://commons.wikimedia.org/wiki/File:Blockchain-Process.png</a:t>
            </a:r>
          </a:p>
        </p:txBody>
      </p:sp>
    </p:spTree>
    <p:extLst>
      <p:ext uri="{BB962C8B-B14F-4D97-AF65-F5344CB8AC3E}">
        <p14:creationId xmlns:p14="http://schemas.microsoft.com/office/powerpoint/2010/main" val="143585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reative economy">
            <a:extLst>
              <a:ext uri="{FF2B5EF4-FFF2-40B4-BE49-F238E27FC236}">
                <a16:creationId xmlns:a16="http://schemas.microsoft.com/office/drawing/2014/main" xmlns="" id="{9C613538-1078-43D0-A782-3A544CC8C6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625" y="314325"/>
            <a:ext cx="1007872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8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285F5-C825-46E7-BF04-55E8D67AC0D2}"/>
              </a:ext>
            </a:extLst>
          </p:cNvPr>
          <p:cNvSpPr>
            <a:spLocks noGrp="1"/>
          </p:cNvSpPr>
          <p:nvPr>
            <p:ph type="title"/>
          </p:nvPr>
        </p:nvSpPr>
        <p:spPr/>
        <p:txBody>
          <a:bodyPr/>
          <a:lstStyle/>
          <a:p>
            <a:r>
              <a:rPr lang="en-US" dirty="0"/>
              <a:t>Overview of new technologies and the Gig Economy</a:t>
            </a:r>
          </a:p>
        </p:txBody>
      </p:sp>
      <p:sp>
        <p:nvSpPr>
          <p:cNvPr id="3" name="Text Placeholder 2">
            <a:extLst>
              <a:ext uri="{FF2B5EF4-FFF2-40B4-BE49-F238E27FC236}">
                <a16:creationId xmlns:a16="http://schemas.microsoft.com/office/drawing/2014/main" xmlns="" id="{03D59C3C-E297-4F45-B595-F5CAFDEB86BB}"/>
              </a:ext>
            </a:extLst>
          </p:cNvPr>
          <p:cNvSpPr>
            <a:spLocks noGrp="1"/>
          </p:cNvSpPr>
          <p:nvPr>
            <p:ph type="body" idx="1"/>
          </p:nvPr>
        </p:nvSpPr>
        <p:spPr/>
        <p:txBody>
          <a:bodyPr/>
          <a:lstStyle/>
          <a:p>
            <a:r>
              <a:rPr lang="en-US" dirty="0"/>
              <a:t>New technologies and the art sector</a:t>
            </a:r>
          </a:p>
        </p:txBody>
      </p:sp>
    </p:spTree>
    <p:extLst>
      <p:ext uri="{BB962C8B-B14F-4D97-AF65-F5344CB8AC3E}">
        <p14:creationId xmlns:p14="http://schemas.microsoft.com/office/powerpoint/2010/main" val="26306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E028819-5965-4E78-96C0-3CDA23CCE019}"/>
              </a:ext>
            </a:extLst>
          </p:cNvPr>
          <p:cNvPicPr>
            <a:picLocks noChangeAspect="1"/>
          </p:cNvPicPr>
          <p:nvPr/>
        </p:nvPicPr>
        <p:blipFill>
          <a:blip r:embed="rId2"/>
          <a:stretch>
            <a:fillRect/>
          </a:stretch>
        </p:blipFill>
        <p:spPr>
          <a:xfrm>
            <a:off x="975360" y="85725"/>
            <a:ext cx="10241280" cy="5760720"/>
          </a:xfrm>
          <a:prstGeom prst="rect">
            <a:avLst/>
          </a:prstGeom>
        </p:spPr>
      </p:pic>
    </p:spTree>
    <p:extLst>
      <p:ext uri="{BB962C8B-B14F-4D97-AF65-F5344CB8AC3E}">
        <p14:creationId xmlns:p14="http://schemas.microsoft.com/office/powerpoint/2010/main" val="165456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69C310-F2E6-4BE7-8B33-11E9C2FE17BB}"/>
              </a:ext>
            </a:extLst>
          </p:cNvPr>
          <p:cNvPicPr>
            <a:picLocks noChangeAspect="1"/>
          </p:cNvPicPr>
          <p:nvPr/>
        </p:nvPicPr>
        <p:blipFill>
          <a:blip r:embed="rId2"/>
          <a:stretch>
            <a:fillRect/>
          </a:stretch>
        </p:blipFill>
        <p:spPr>
          <a:xfrm>
            <a:off x="-88580" y="0"/>
            <a:ext cx="12280580" cy="6858000"/>
          </a:xfrm>
          <a:prstGeom prst="rect">
            <a:avLst/>
          </a:prstGeom>
        </p:spPr>
      </p:pic>
    </p:spTree>
    <p:extLst>
      <p:ext uri="{BB962C8B-B14F-4D97-AF65-F5344CB8AC3E}">
        <p14:creationId xmlns:p14="http://schemas.microsoft.com/office/powerpoint/2010/main" val="163925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isruptive technologies">
            <a:extLst>
              <a:ext uri="{FF2B5EF4-FFF2-40B4-BE49-F238E27FC236}">
                <a16:creationId xmlns:a16="http://schemas.microsoft.com/office/drawing/2014/main" xmlns="" id="{97031EBD-710F-4339-BD94-419BF3B628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2051" y="123825"/>
            <a:ext cx="1007872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0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78B062-5D14-4DC3-B443-7B90F355EE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53064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379</TotalTime>
  <Words>319</Words>
  <Application>Microsoft Office PowerPoint</Application>
  <PresentationFormat>Widescreen</PresentationFormat>
  <Paragraphs>56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Gill Sans MT</vt:lpstr>
      <vt:lpstr>Gallery</vt:lpstr>
      <vt:lpstr>Artists and Art in the  Gig Economy</vt:lpstr>
      <vt:lpstr>Presentation</vt:lpstr>
      <vt:lpstr>Me</vt:lpstr>
      <vt:lpstr>PowerPoint Presentation</vt:lpstr>
      <vt:lpstr>Overview of new technologies and the Gig Economy</vt:lpstr>
      <vt:lpstr>PowerPoint Presentation</vt:lpstr>
      <vt:lpstr>PowerPoint Presentation</vt:lpstr>
      <vt:lpstr>PowerPoint Presentation</vt:lpstr>
      <vt:lpstr>PowerPoint Presentation</vt:lpstr>
      <vt:lpstr>Promises of Blockchain</vt:lpstr>
      <vt:lpstr>PowerPoint Presentation</vt:lpstr>
      <vt:lpstr>PowerPoint Presentation</vt:lpstr>
      <vt:lpstr>PowerPoint Presentation</vt:lpstr>
      <vt:lpstr>Paul Pacifico. CEO of the Association of Independent Music (AIM)</vt:lpstr>
      <vt:lpstr>William Deresiewicz, The Atlantic</vt:lpstr>
      <vt:lpstr>PowerPoint Presentation</vt:lpstr>
      <vt:lpstr>Platforms and Tools</vt:lpstr>
      <vt:lpstr>Platform possibilities</vt:lpstr>
      <vt:lpstr>PowerPoint Presentation</vt:lpstr>
      <vt:lpstr>PowerPoint Presentation</vt:lpstr>
      <vt:lpstr>PowerPoint Presentation</vt:lpstr>
      <vt:lpstr>PowerPoint Presentation</vt:lpstr>
      <vt:lpstr>PowerPoint Presentation</vt:lpstr>
      <vt:lpstr>Some Lessons Learned</vt:lpstr>
      <vt:lpstr>Do not be all things to all people</vt:lpstr>
      <vt:lpstr>FOMO is destructivE</vt:lpstr>
      <vt:lpstr>Do not subsidize your own career</vt:lpstr>
      <vt:lpstr>Beginner’s Mind</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Fletcher</dc:creator>
  <cp:lastModifiedBy>Suzanne</cp:lastModifiedBy>
  <cp:revision>19</cp:revision>
  <dcterms:created xsi:type="dcterms:W3CDTF">2019-01-22T15:47:14Z</dcterms:created>
  <dcterms:modified xsi:type="dcterms:W3CDTF">2019-01-25T17:49:01Z</dcterms:modified>
</cp:coreProperties>
</file>